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BB252C-1895-F331-8FD1-CA58C6BAB8B2}" name="Donna Stearn" initials="DS" userId="S::ds992@cam.ac.uk::1aed1a8b-2d92-470b-940e-1fc329be848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atherine Lawrence" initials="KL" lastIdx="7" clrIdx="0">
    <p:extLst>
      <p:ext uri="{19B8F6BF-5375-455C-9EA6-DF929625EA0E}">
        <p15:presenceInfo xmlns:p15="http://schemas.microsoft.com/office/powerpoint/2012/main" userId="S::klb69@cam.ac.uk::436c4bf7-a466-4db5-aa6a-150e7c97e6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5E67"/>
    <a:srgbClr val="BE4D00"/>
    <a:srgbClr val="003C71"/>
    <a:srgbClr val="00B0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7F150E-5E58-A68E-F008-1CDFA65DAE10}" v="21" dt="2023-04-11T15:38:43.845"/>
    <p1510:client id="{87AA6C6C-EA9C-9033-3310-AF6E531FA6CB}" v="52" dt="2023-04-14T12:14:50.214"/>
    <p1510:client id="{A8EF2196-3906-15C7-B489-A80ED6D47845}" v="5" dt="2023-04-20T09:03:56.2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99" indent="0" algn="ctr">
              <a:buNone/>
              <a:defRPr sz="2000"/>
            </a:lvl2pPr>
            <a:lvl3pPr marL="914400" indent="0" algn="ctr">
              <a:buNone/>
              <a:defRPr sz="1801"/>
            </a:lvl3pPr>
            <a:lvl4pPr marL="1371600" indent="0" algn="ctr">
              <a:buNone/>
              <a:defRPr sz="1600"/>
            </a:lvl4pPr>
            <a:lvl5pPr marL="1828801" indent="0" algn="ctr">
              <a:buNone/>
              <a:defRPr sz="1600"/>
            </a:lvl5pPr>
            <a:lvl6pPr marL="2286000" indent="0" algn="ctr">
              <a:buNone/>
              <a:defRPr sz="1600"/>
            </a:lvl6pPr>
            <a:lvl7pPr marL="2743201" indent="0" algn="ctr">
              <a:buNone/>
              <a:defRPr sz="1600"/>
            </a:lvl7pPr>
            <a:lvl8pPr marL="3200400" indent="0" algn="ctr">
              <a:buNone/>
              <a:defRPr sz="1600"/>
            </a:lvl8pPr>
            <a:lvl9pPr marL="3657599"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2C4AA6F-7A9D-4074-9155-9C3BD86B4449}"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262607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C4AA6F-7A9D-4074-9155-9C3BD86B4449}"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4210580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C4AA6F-7A9D-4074-9155-9C3BD86B4449}"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3766042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a:lvl1pPr>
          </a:lstStyle>
          <a:p>
            <a:fld id="{E52D1EC3-29E1-4A7B-8381-609E253BC14D}" type="slidenum">
              <a:rPr lang="en-GB" smtClean="0"/>
              <a:pPr/>
              <a:t>‹#›</a:t>
            </a:fld>
            <a:endParaRPr lang="en-GB"/>
          </a:p>
        </p:txBody>
      </p:sp>
      <p:sp>
        <p:nvSpPr>
          <p:cNvPr id="6" name="Content Placeholder 2"/>
          <p:cNvSpPr>
            <a:spLocks noGrp="1"/>
          </p:cNvSpPr>
          <p:nvPr>
            <p:ph sz="half" idx="1" hasCustomPrompt="1"/>
          </p:nvPr>
        </p:nvSpPr>
        <p:spPr>
          <a:xfrm>
            <a:off x="481673" y="1316769"/>
            <a:ext cx="11158659" cy="4803235"/>
          </a:xfrm>
        </p:spPr>
        <p:txBody>
          <a:bodyPr/>
          <a:lstStyle>
            <a:lvl1pPr>
              <a:spcAft>
                <a:spcPts val="0"/>
              </a:spcAft>
              <a:defRPr sz="2133"/>
            </a:lvl1pPr>
            <a:lvl2pPr>
              <a:spcAft>
                <a:spcPts val="0"/>
              </a:spcAft>
              <a:defRPr sz="1867"/>
            </a:lvl2pPr>
            <a:lvl3pPr>
              <a:spcAft>
                <a:spcPts val="0"/>
              </a:spcAft>
              <a:defRPr sz="1867"/>
            </a:lvl3pPr>
            <a:lvl4pPr>
              <a:spcAft>
                <a:spcPts val="0"/>
              </a:spcAft>
              <a:defRPr sz="2000"/>
            </a:lvl4pPr>
            <a:lvl5pPr>
              <a:spcAft>
                <a:spcPts val="0"/>
              </a:spcAft>
              <a:defRPr sz="2000"/>
            </a:lvl5pPr>
          </a:lstStyle>
          <a:p>
            <a:pPr lvl="0" eaLnBrk="1" latinLnBrk="0" hangingPunct="1"/>
            <a:r>
              <a:rPr lang="en-GB"/>
              <a:t>Click to edit text</a:t>
            </a:r>
          </a:p>
          <a:p>
            <a:pPr lvl="1" eaLnBrk="1" latinLnBrk="0" hangingPunct="1"/>
            <a:r>
              <a:rPr lang="en-GB"/>
              <a:t>Second level</a:t>
            </a:r>
          </a:p>
          <a:p>
            <a:pPr lvl="2" eaLnBrk="1" latinLnBrk="0" hangingPunct="1"/>
            <a:r>
              <a:rPr lang="en-GB"/>
              <a:t>Third level</a:t>
            </a:r>
          </a:p>
          <a:p>
            <a:pPr lvl="2" eaLnBrk="1" latinLnBrk="0" hangingPunct="1"/>
            <a:r>
              <a:rPr lang="en-GB"/>
              <a:t>Fourth level</a:t>
            </a:r>
          </a:p>
          <a:p>
            <a:pPr lvl="2" eaLnBrk="1" latinLnBrk="0" hangingPunct="1"/>
            <a:r>
              <a:rPr lang="en-GB"/>
              <a:t>Fifth level</a:t>
            </a:r>
            <a:endParaRPr kumimoji="0" lang="en-US"/>
          </a:p>
        </p:txBody>
      </p:sp>
    </p:spTree>
    <p:extLst>
      <p:ext uri="{BB962C8B-B14F-4D97-AF65-F5344CB8AC3E}">
        <p14:creationId xmlns:p14="http://schemas.microsoft.com/office/powerpoint/2010/main" val="129681593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C4AA6F-7A9D-4074-9155-9C3BD86B4449}"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3900786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99" indent="0">
              <a:buNone/>
              <a:defRPr sz="2000">
                <a:solidFill>
                  <a:schemeClr val="tx1">
                    <a:tint val="75000"/>
                  </a:schemeClr>
                </a:solidFill>
              </a:defRPr>
            </a:lvl2pPr>
            <a:lvl3pPr marL="914400" indent="0">
              <a:buNone/>
              <a:defRPr sz="1801">
                <a:solidFill>
                  <a:schemeClr val="tx1">
                    <a:tint val="75000"/>
                  </a:schemeClr>
                </a:solidFill>
              </a:defRPr>
            </a:lvl3pPr>
            <a:lvl4pPr marL="1371600" indent="0">
              <a:buNone/>
              <a:defRPr sz="1600">
                <a:solidFill>
                  <a:schemeClr val="tx1">
                    <a:tint val="75000"/>
                  </a:schemeClr>
                </a:solidFill>
              </a:defRPr>
            </a:lvl4pPr>
            <a:lvl5pPr marL="1828801" indent="0">
              <a:buNone/>
              <a:defRPr sz="1600">
                <a:solidFill>
                  <a:schemeClr val="tx1">
                    <a:tint val="75000"/>
                  </a:schemeClr>
                </a:solidFill>
              </a:defRPr>
            </a:lvl5pPr>
            <a:lvl6pPr marL="2286000" indent="0">
              <a:buNone/>
              <a:defRPr sz="1600">
                <a:solidFill>
                  <a:schemeClr val="tx1">
                    <a:tint val="75000"/>
                  </a:schemeClr>
                </a:solidFill>
              </a:defRPr>
            </a:lvl6pPr>
            <a:lvl7pPr marL="2743201" indent="0">
              <a:buNone/>
              <a:defRPr sz="1600">
                <a:solidFill>
                  <a:schemeClr val="tx1">
                    <a:tint val="75000"/>
                  </a:schemeClr>
                </a:solidFill>
              </a:defRPr>
            </a:lvl7pPr>
            <a:lvl8pPr marL="3200400" indent="0">
              <a:buNone/>
              <a:defRPr sz="1600">
                <a:solidFill>
                  <a:schemeClr val="tx1">
                    <a:tint val="75000"/>
                  </a:schemeClr>
                </a:solidFill>
              </a:defRPr>
            </a:lvl8pPr>
            <a:lvl9pPr marL="365759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C4AA6F-7A9D-4074-9155-9C3BD86B4449}"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386622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2C4AA6F-7A9D-4074-9155-9C3BD86B4449}" type="datetimeFigureOut">
              <a:rPr lang="en-GB" smtClean="0"/>
              <a:t>20/04/2023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985323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9"/>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99" indent="0">
              <a:buNone/>
              <a:defRPr sz="2000" b="1"/>
            </a:lvl2pPr>
            <a:lvl3pPr marL="914400" indent="0">
              <a:buNone/>
              <a:defRPr sz="1801" b="1"/>
            </a:lvl3pPr>
            <a:lvl4pPr marL="1371600" indent="0">
              <a:buNone/>
              <a:defRPr sz="1600" b="1"/>
            </a:lvl4pPr>
            <a:lvl5pPr marL="1828801" indent="0">
              <a:buNone/>
              <a:defRPr sz="1600" b="1"/>
            </a:lvl5pPr>
            <a:lvl6pPr marL="2286000" indent="0">
              <a:buNone/>
              <a:defRPr sz="1600" b="1"/>
            </a:lvl6pPr>
            <a:lvl7pPr marL="2743201" indent="0">
              <a:buNone/>
              <a:defRPr sz="1600" b="1"/>
            </a:lvl7pPr>
            <a:lvl8pPr marL="3200400" indent="0">
              <a:buNone/>
              <a:defRPr sz="1600" b="1"/>
            </a:lvl8pPr>
            <a:lvl9pPr marL="365759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99" indent="0">
              <a:buNone/>
              <a:defRPr sz="2000" b="1"/>
            </a:lvl2pPr>
            <a:lvl3pPr marL="914400" indent="0">
              <a:buNone/>
              <a:defRPr sz="1801" b="1"/>
            </a:lvl3pPr>
            <a:lvl4pPr marL="1371600" indent="0">
              <a:buNone/>
              <a:defRPr sz="1600" b="1"/>
            </a:lvl4pPr>
            <a:lvl5pPr marL="1828801" indent="0">
              <a:buNone/>
              <a:defRPr sz="1600" b="1"/>
            </a:lvl5pPr>
            <a:lvl6pPr marL="2286000" indent="0">
              <a:buNone/>
              <a:defRPr sz="1600" b="1"/>
            </a:lvl6pPr>
            <a:lvl7pPr marL="2743201" indent="0">
              <a:buNone/>
              <a:defRPr sz="1600" b="1"/>
            </a:lvl7pPr>
            <a:lvl8pPr marL="3200400" indent="0">
              <a:buNone/>
              <a:defRPr sz="1600" b="1"/>
            </a:lvl8pPr>
            <a:lvl9pPr marL="365759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2C4AA6F-7A9D-4074-9155-9C3BD86B4449}" type="datetimeFigureOut">
              <a:rPr lang="en-GB" smtClean="0"/>
              <a:t>20/04/2023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2844585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2C4AA6F-7A9D-4074-9155-9C3BD86B4449}" type="datetimeFigureOut">
              <a:rPr lang="en-GB" smtClean="0"/>
              <a:t>20/04/2023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346855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C4AA6F-7A9D-4074-9155-9C3BD86B4449}" type="datetimeFigureOut">
              <a:rPr lang="en-GB" smtClean="0"/>
              <a:t>20/04/2023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2631808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9"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9" y="987429"/>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90" y="2057400"/>
            <a:ext cx="3932239" cy="3811588"/>
          </a:xfrm>
        </p:spPr>
        <p:txBody>
          <a:bodyPr/>
          <a:lstStyle>
            <a:lvl1pPr marL="0" indent="0">
              <a:buNone/>
              <a:defRPr sz="1600"/>
            </a:lvl1pPr>
            <a:lvl2pPr marL="457199" indent="0">
              <a:buNone/>
              <a:defRPr sz="1401"/>
            </a:lvl2pPr>
            <a:lvl3pPr marL="914400" indent="0">
              <a:buNone/>
              <a:defRPr sz="1200"/>
            </a:lvl3pPr>
            <a:lvl4pPr marL="1371600" indent="0">
              <a:buNone/>
              <a:defRPr sz="1001"/>
            </a:lvl4pPr>
            <a:lvl5pPr marL="1828801" indent="0">
              <a:buNone/>
              <a:defRPr sz="1001"/>
            </a:lvl5pPr>
            <a:lvl6pPr marL="2286000" indent="0">
              <a:buNone/>
              <a:defRPr sz="1001"/>
            </a:lvl6pPr>
            <a:lvl7pPr marL="2743201" indent="0">
              <a:buNone/>
              <a:defRPr sz="1001"/>
            </a:lvl7pPr>
            <a:lvl8pPr marL="3200400" indent="0">
              <a:buNone/>
              <a:defRPr sz="1001"/>
            </a:lvl8pPr>
            <a:lvl9pPr marL="3657599" indent="0">
              <a:buNone/>
              <a:defRPr sz="1001"/>
            </a:lvl9pPr>
          </a:lstStyle>
          <a:p>
            <a:pPr lvl="0"/>
            <a:r>
              <a:rPr lang="en-US"/>
              <a:t>Edit Master text styles</a:t>
            </a:r>
          </a:p>
        </p:txBody>
      </p:sp>
      <p:sp>
        <p:nvSpPr>
          <p:cNvPr id="5" name="Date Placeholder 4"/>
          <p:cNvSpPr>
            <a:spLocks noGrp="1"/>
          </p:cNvSpPr>
          <p:nvPr>
            <p:ph type="dt" sz="half" idx="10"/>
          </p:nvPr>
        </p:nvSpPr>
        <p:spPr/>
        <p:txBody>
          <a:bodyPr/>
          <a:lstStyle/>
          <a:p>
            <a:fld id="{C2C4AA6F-7A9D-4074-9155-9C3BD86B4449}" type="datetimeFigureOut">
              <a:rPr lang="en-GB" smtClean="0"/>
              <a:t>20/04/2023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357822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9"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9" y="987429"/>
            <a:ext cx="6172201" cy="4873625"/>
          </a:xfrm>
        </p:spPr>
        <p:txBody>
          <a:bodyPr/>
          <a:lstStyle>
            <a:lvl1pPr marL="0" indent="0">
              <a:buNone/>
              <a:defRPr sz="3200"/>
            </a:lvl1pPr>
            <a:lvl2pPr marL="457199" indent="0">
              <a:buNone/>
              <a:defRPr sz="2800"/>
            </a:lvl2pPr>
            <a:lvl3pPr marL="914400" indent="0">
              <a:buNone/>
              <a:defRPr sz="2400"/>
            </a:lvl3pPr>
            <a:lvl4pPr marL="1371600" indent="0">
              <a:buNone/>
              <a:defRPr sz="2000"/>
            </a:lvl4pPr>
            <a:lvl5pPr marL="1828801" indent="0">
              <a:buNone/>
              <a:defRPr sz="2000"/>
            </a:lvl5pPr>
            <a:lvl6pPr marL="2286000" indent="0">
              <a:buNone/>
              <a:defRPr sz="2000"/>
            </a:lvl6pPr>
            <a:lvl7pPr marL="2743201" indent="0">
              <a:buNone/>
              <a:defRPr sz="2000"/>
            </a:lvl7pPr>
            <a:lvl8pPr marL="3200400" indent="0">
              <a:buNone/>
              <a:defRPr sz="2000"/>
            </a:lvl8pPr>
            <a:lvl9pPr marL="3657599" indent="0">
              <a:buNone/>
              <a:defRPr sz="2000"/>
            </a:lvl9pPr>
          </a:lstStyle>
          <a:p>
            <a:endParaRPr lang="en-GB"/>
          </a:p>
        </p:txBody>
      </p:sp>
      <p:sp>
        <p:nvSpPr>
          <p:cNvPr id="4" name="Text Placeholder 3"/>
          <p:cNvSpPr>
            <a:spLocks noGrp="1"/>
          </p:cNvSpPr>
          <p:nvPr>
            <p:ph type="body" sz="half" idx="2"/>
          </p:nvPr>
        </p:nvSpPr>
        <p:spPr>
          <a:xfrm>
            <a:off x="839790" y="2057400"/>
            <a:ext cx="3932239" cy="3811588"/>
          </a:xfrm>
        </p:spPr>
        <p:txBody>
          <a:bodyPr/>
          <a:lstStyle>
            <a:lvl1pPr marL="0" indent="0">
              <a:buNone/>
              <a:defRPr sz="1600"/>
            </a:lvl1pPr>
            <a:lvl2pPr marL="457199" indent="0">
              <a:buNone/>
              <a:defRPr sz="1401"/>
            </a:lvl2pPr>
            <a:lvl3pPr marL="914400" indent="0">
              <a:buNone/>
              <a:defRPr sz="1200"/>
            </a:lvl3pPr>
            <a:lvl4pPr marL="1371600" indent="0">
              <a:buNone/>
              <a:defRPr sz="1001"/>
            </a:lvl4pPr>
            <a:lvl5pPr marL="1828801" indent="0">
              <a:buNone/>
              <a:defRPr sz="1001"/>
            </a:lvl5pPr>
            <a:lvl6pPr marL="2286000" indent="0">
              <a:buNone/>
              <a:defRPr sz="1001"/>
            </a:lvl6pPr>
            <a:lvl7pPr marL="2743201" indent="0">
              <a:buNone/>
              <a:defRPr sz="1001"/>
            </a:lvl7pPr>
            <a:lvl8pPr marL="3200400" indent="0">
              <a:buNone/>
              <a:defRPr sz="1001"/>
            </a:lvl8pPr>
            <a:lvl9pPr marL="3657599" indent="0">
              <a:buNone/>
              <a:defRPr sz="1001"/>
            </a:lvl9pPr>
          </a:lstStyle>
          <a:p>
            <a:pPr lvl="0"/>
            <a:r>
              <a:rPr lang="en-US"/>
              <a:t>Edit Master text styles</a:t>
            </a:r>
          </a:p>
        </p:txBody>
      </p:sp>
      <p:sp>
        <p:nvSpPr>
          <p:cNvPr id="5" name="Date Placeholder 4"/>
          <p:cNvSpPr>
            <a:spLocks noGrp="1"/>
          </p:cNvSpPr>
          <p:nvPr>
            <p:ph type="dt" sz="half" idx="10"/>
          </p:nvPr>
        </p:nvSpPr>
        <p:spPr/>
        <p:txBody>
          <a:bodyPr/>
          <a:lstStyle/>
          <a:p>
            <a:fld id="{C2C4AA6F-7A9D-4074-9155-9C3BD86B4449}" type="datetimeFigureOut">
              <a:rPr lang="en-GB" smtClean="0"/>
              <a:t>20/04/2023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DF3D25-9D8C-46F2-8B40-8F89B0F681CC}" type="slidenum">
              <a:rPr lang="en-GB" smtClean="0"/>
              <a:t>‹#›</a:t>
            </a:fld>
            <a:endParaRPr lang="en-GB"/>
          </a:p>
        </p:txBody>
      </p:sp>
    </p:spTree>
    <p:extLst>
      <p:ext uri="{BB962C8B-B14F-4D97-AF65-F5344CB8AC3E}">
        <p14:creationId xmlns:p14="http://schemas.microsoft.com/office/powerpoint/2010/main" val="3380057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1"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C4AA6F-7A9D-4074-9155-9C3BD86B4449}" type="datetimeFigureOut">
              <a:rPr lang="en-GB" smtClean="0"/>
              <a:t>20/04/2023</a:t>
            </a:fld>
            <a:endParaRPr lang="en-GB"/>
          </a:p>
        </p:txBody>
      </p:sp>
      <p:sp>
        <p:nvSpPr>
          <p:cNvPr id="5" name="Footer Placeholder 4"/>
          <p:cNvSpPr>
            <a:spLocks noGrp="1"/>
          </p:cNvSpPr>
          <p:nvPr>
            <p:ph type="ftr" sz="quarter" idx="3"/>
          </p:nvPr>
        </p:nvSpPr>
        <p:spPr>
          <a:xfrm>
            <a:off x="4038601"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1"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F3D25-9D8C-46F2-8B40-8F89B0F681CC}" type="slidenum">
              <a:rPr lang="en-GB" smtClean="0"/>
              <a:t>‹#›</a:t>
            </a:fld>
            <a:endParaRPr lang="en-GB"/>
          </a:p>
        </p:txBody>
      </p:sp>
    </p:spTree>
    <p:extLst>
      <p:ext uri="{BB962C8B-B14F-4D97-AF65-F5344CB8AC3E}">
        <p14:creationId xmlns:p14="http://schemas.microsoft.com/office/powerpoint/2010/main" val="520676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1" indent="-228601" algn="l" defTabSz="914400"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2" indent="-228601"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1" indent="-228601"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1" indent="-228601" algn="l" defTabSz="91440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01" indent="-228601" algn="l" defTabSz="91440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00" indent="-228601" algn="l" defTabSz="91440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00" indent="-228601" algn="l" defTabSz="91440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01" indent="-228601" algn="l" defTabSz="91440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02" indent="-228601" algn="l" defTabSz="91440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00" rtl="0" eaLnBrk="1" latinLnBrk="0" hangingPunct="1">
        <a:defRPr sz="1801" kern="1200">
          <a:solidFill>
            <a:schemeClr val="tx1"/>
          </a:solidFill>
          <a:latin typeface="+mn-lt"/>
          <a:ea typeface="+mn-ea"/>
          <a:cs typeface="+mn-cs"/>
        </a:defRPr>
      </a:lvl1pPr>
      <a:lvl2pPr marL="457199" algn="l" defTabSz="914400" rtl="0" eaLnBrk="1" latinLnBrk="0" hangingPunct="1">
        <a:defRPr sz="1801" kern="1200">
          <a:solidFill>
            <a:schemeClr val="tx1"/>
          </a:solidFill>
          <a:latin typeface="+mn-lt"/>
          <a:ea typeface="+mn-ea"/>
          <a:cs typeface="+mn-cs"/>
        </a:defRPr>
      </a:lvl2pPr>
      <a:lvl3pPr marL="914400" algn="l" defTabSz="914400" rtl="0" eaLnBrk="1" latinLnBrk="0" hangingPunct="1">
        <a:defRPr sz="1801" kern="1200">
          <a:solidFill>
            <a:schemeClr val="tx1"/>
          </a:solidFill>
          <a:latin typeface="+mn-lt"/>
          <a:ea typeface="+mn-ea"/>
          <a:cs typeface="+mn-cs"/>
        </a:defRPr>
      </a:lvl3pPr>
      <a:lvl4pPr marL="1371600" algn="l" defTabSz="914400" rtl="0" eaLnBrk="1" latinLnBrk="0" hangingPunct="1">
        <a:defRPr sz="1801" kern="1200">
          <a:solidFill>
            <a:schemeClr val="tx1"/>
          </a:solidFill>
          <a:latin typeface="+mn-lt"/>
          <a:ea typeface="+mn-ea"/>
          <a:cs typeface="+mn-cs"/>
        </a:defRPr>
      </a:lvl4pPr>
      <a:lvl5pPr marL="1828801" algn="l" defTabSz="914400" rtl="0" eaLnBrk="1" latinLnBrk="0" hangingPunct="1">
        <a:defRPr sz="1801" kern="1200">
          <a:solidFill>
            <a:schemeClr val="tx1"/>
          </a:solidFill>
          <a:latin typeface="+mn-lt"/>
          <a:ea typeface="+mn-ea"/>
          <a:cs typeface="+mn-cs"/>
        </a:defRPr>
      </a:lvl5pPr>
      <a:lvl6pPr marL="2286000" algn="l" defTabSz="914400" rtl="0" eaLnBrk="1" latinLnBrk="0" hangingPunct="1">
        <a:defRPr sz="1801" kern="1200">
          <a:solidFill>
            <a:schemeClr val="tx1"/>
          </a:solidFill>
          <a:latin typeface="+mn-lt"/>
          <a:ea typeface="+mn-ea"/>
          <a:cs typeface="+mn-cs"/>
        </a:defRPr>
      </a:lvl6pPr>
      <a:lvl7pPr marL="2743201" algn="l" defTabSz="914400" rtl="0" eaLnBrk="1" latinLnBrk="0" hangingPunct="1">
        <a:defRPr sz="1801" kern="1200">
          <a:solidFill>
            <a:schemeClr val="tx1"/>
          </a:solidFill>
          <a:latin typeface="+mn-lt"/>
          <a:ea typeface="+mn-ea"/>
          <a:cs typeface="+mn-cs"/>
        </a:defRPr>
      </a:lvl7pPr>
      <a:lvl8pPr marL="3200400" algn="l" defTabSz="914400" rtl="0" eaLnBrk="1" latinLnBrk="0" hangingPunct="1">
        <a:defRPr sz="1801" kern="1200">
          <a:solidFill>
            <a:schemeClr val="tx1"/>
          </a:solidFill>
          <a:latin typeface="+mn-lt"/>
          <a:ea typeface="+mn-ea"/>
          <a:cs typeface="+mn-cs"/>
        </a:defRPr>
      </a:lvl8pPr>
      <a:lvl9pPr marL="3657599" algn="l" defTabSz="914400"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academy.miro.com/courses/participant-onboarding"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1" y="6518362"/>
            <a:ext cx="12192000" cy="341820"/>
          </a:xfrm>
          <a:prstGeom prst="rect">
            <a:avLst/>
          </a:prstGeom>
          <a:solidFill>
            <a:srgbClr val="00B0B9"/>
          </a:solidFill>
          <a:ln>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r>
              <a:rPr lang="en-GB" sz="1100" dirty="0">
                <a:latin typeface="Calibri"/>
                <a:cs typeface="Arial"/>
              </a:rPr>
              <a:t> Visit</a:t>
            </a:r>
            <a:r>
              <a:rPr lang="en-GB" sz="1100" dirty="0">
                <a:latin typeface="Arial"/>
                <a:cs typeface="Arial"/>
              </a:rPr>
              <a:t> </a:t>
            </a:r>
            <a:r>
              <a:rPr lang="en-GB" sz="1100" b="1" dirty="0">
                <a:ea typeface="+mn-lt"/>
                <a:cs typeface="+mn-lt"/>
              </a:rPr>
              <a:t>https://www.ppd.admin.cam.ac.uk/professional-development/hybrid-working</a:t>
            </a:r>
            <a:r>
              <a:rPr lang="en-GB" sz="1100" b="1" dirty="0">
                <a:latin typeface="Arial"/>
                <a:cs typeface="Arial"/>
              </a:rPr>
              <a:t> </a:t>
            </a:r>
            <a:r>
              <a:rPr lang="en-GB" sz="1100" dirty="0">
                <a:latin typeface="Calibri"/>
                <a:cs typeface="Arial"/>
              </a:rPr>
              <a:t>for additional resources and learning</a:t>
            </a:r>
            <a:endParaRPr lang="en-GB" sz="1100" b="1" dirty="0">
              <a:latin typeface="Calibri"/>
              <a:cs typeface="Arial" panose="020B0604020202020204" pitchFamily="34" charset="0"/>
            </a:endParaRPr>
          </a:p>
        </p:txBody>
      </p:sp>
      <p:sp>
        <p:nvSpPr>
          <p:cNvPr id="15" name="Rectangle 14"/>
          <p:cNvSpPr/>
          <p:nvPr/>
        </p:nvSpPr>
        <p:spPr>
          <a:xfrm>
            <a:off x="0" y="1"/>
            <a:ext cx="12192000" cy="1208314"/>
          </a:xfrm>
          <a:prstGeom prst="rect">
            <a:avLst/>
          </a:prstGeom>
          <a:solidFill>
            <a:srgbClr val="00B0B9"/>
          </a:solidFill>
          <a:ln>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r>
              <a:rPr lang="en-GB" sz="1600" b="1" dirty="0">
                <a:latin typeface="Arial" panose="020B0604020202020204" pitchFamily="34" charset="0"/>
                <a:cs typeface="Arial" panose="020B0604020202020204" pitchFamily="34" charset="0"/>
              </a:rPr>
              <a:t> </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 Hybrid meeting considerations checklist:</a:t>
            </a:r>
            <a:endParaRPr lang="en-GB" sz="1200"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372679553"/>
              </p:ext>
            </p:extLst>
          </p:nvPr>
        </p:nvGraphicFramePr>
        <p:xfrm>
          <a:off x="391160" y="1251427"/>
          <a:ext cx="11409680" cy="4610706"/>
        </p:xfrm>
        <a:graphic>
          <a:graphicData uri="http://schemas.openxmlformats.org/drawingml/2006/table">
            <a:tbl>
              <a:tblPr firstRow="1" bandRow="1">
                <a:tableStyleId>{5C22544A-7EE6-4342-B048-85BDC9FD1C3A}</a:tableStyleId>
              </a:tblPr>
              <a:tblGrid>
                <a:gridCol w="10828383">
                  <a:extLst>
                    <a:ext uri="{9D8B030D-6E8A-4147-A177-3AD203B41FA5}">
                      <a16:colId xmlns:a16="http://schemas.microsoft.com/office/drawing/2014/main" val="3157709547"/>
                    </a:ext>
                  </a:extLst>
                </a:gridCol>
                <a:gridCol w="581297">
                  <a:extLst>
                    <a:ext uri="{9D8B030D-6E8A-4147-A177-3AD203B41FA5}">
                      <a16:colId xmlns:a16="http://schemas.microsoft.com/office/drawing/2014/main" val="915291676"/>
                    </a:ext>
                  </a:extLst>
                </a:gridCol>
              </a:tblGrid>
              <a:tr h="253517">
                <a:tc>
                  <a:txBody>
                    <a:bodyPr/>
                    <a:lstStyle/>
                    <a:p>
                      <a:endParaRPr lang="en-GB" sz="1100" b="0" kern="1200" dirty="0">
                        <a:solidFill>
                          <a:schemeClr val="tx1"/>
                        </a:solidFill>
                        <a:latin typeface="Arial" panose="020B0604020202020204" pitchFamily="34" charset="0"/>
                        <a:ea typeface="+mn-ea"/>
                        <a:cs typeface="Arial" panose="020B0604020202020204" pitchFamily="34" charset="0"/>
                      </a:endParaRPr>
                    </a:p>
                  </a:txBody>
                  <a:tcPr>
                    <a:lnL w="12700" cap="flat" cmpd="sng" algn="ctr">
                      <a:no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rgbClr val="003C7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kern="1200" dirty="0">
                          <a:solidFill>
                            <a:schemeClr val="tx1"/>
                          </a:solidFill>
                          <a:latin typeface="Arial" panose="020B0604020202020204" pitchFamily="34" charset="0"/>
                          <a:ea typeface="+mn-ea"/>
                          <a:cs typeface="Arial" panose="020B0604020202020204" pitchFamily="34" charset="0"/>
                        </a:rPr>
                        <a:t>Tick</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1057784475"/>
                  </a:ext>
                </a:extLst>
              </a:tr>
              <a:tr h="15844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Arial" panose="020B0604020202020204" pitchFamily="34" charset="0"/>
                          <a:ea typeface="+mn-ea"/>
                          <a:cs typeface="Arial" panose="020B0604020202020204" pitchFamily="34" charset="0"/>
                        </a:rPr>
                        <a:t>Before the meeting</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rgbClr val="115E67"/>
                    </a:solidFill>
                  </a:tcPr>
                </a:tc>
                <a:tc hMerge="1">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2736028749"/>
                  </a:ext>
                </a:extLst>
              </a:tr>
              <a:tr h="217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Consider both physical and technological disabilities or impairments of attendees.</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10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1687021509"/>
                  </a:ext>
                </a:extLst>
              </a:tr>
              <a:tr h="2825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Ensure the meeting has a clear purpose, set timings for each agenda item and the relevant people in attendance.</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10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2264594923"/>
                  </a:ext>
                </a:extLst>
              </a:tr>
              <a:tr h="2520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When scheduling try and ensure gaps</a:t>
                      </a:r>
                      <a:r>
                        <a:rPr lang="en-GB" sz="1100" kern="1200" baseline="0" dirty="0">
                          <a:solidFill>
                            <a:schemeClr val="dk1"/>
                          </a:solidFill>
                          <a:effectLst/>
                          <a:latin typeface="Arial" panose="020B0604020202020204" pitchFamily="34" charset="0"/>
                          <a:ea typeface="+mn-ea"/>
                          <a:cs typeface="Arial" panose="020B0604020202020204" pitchFamily="34" charset="0"/>
                        </a:rPr>
                        <a:t> between meetings by starting at five past the hour or five to the hour. </a:t>
                      </a:r>
                      <a:r>
                        <a:rPr lang="en-GB" sz="1100" b="1" kern="1200" dirty="0">
                          <a:solidFill>
                            <a:schemeClr val="dk1"/>
                          </a:solidFill>
                          <a:effectLst/>
                          <a:latin typeface="Arial" panose="020B0604020202020204" pitchFamily="34" charset="0"/>
                          <a:ea typeface="+mn-ea"/>
                          <a:cs typeface="Arial" panose="020B0604020202020204" pitchFamily="34" charset="0"/>
                        </a:rPr>
                        <a:t>Top tip: include a small amount of buffer time at the start of the meeting to help those dialling in from the office to find a suitable space to join from!</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1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3133197157"/>
                  </a:ext>
                </a:extLst>
              </a:tr>
              <a:tr h="2520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Ensure delegates</a:t>
                      </a:r>
                      <a:r>
                        <a:rPr lang="en-GB" sz="1100" kern="1200" baseline="0" dirty="0">
                          <a:solidFill>
                            <a:schemeClr val="dk1"/>
                          </a:solidFill>
                          <a:effectLst/>
                          <a:latin typeface="Arial" panose="020B0604020202020204" pitchFamily="34" charset="0"/>
                          <a:ea typeface="+mn-ea"/>
                          <a:cs typeface="Arial" panose="020B0604020202020204" pitchFamily="34" charset="0"/>
                        </a:rPr>
                        <a:t> are familiar with any software being used in the meetings. </a:t>
                      </a:r>
                      <a:r>
                        <a:rPr lang="en-GB" sz="1100" b="1" kern="1200" baseline="0" dirty="0">
                          <a:solidFill>
                            <a:schemeClr val="dk1"/>
                          </a:solidFill>
                          <a:effectLst/>
                          <a:latin typeface="Arial" panose="020B0604020202020204" pitchFamily="34" charset="0"/>
                          <a:ea typeface="+mn-ea"/>
                          <a:cs typeface="Arial" panose="020B0604020202020204" pitchFamily="34" charset="0"/>
                        </a:rPr>
                        <a:t>Top tip: if you are using Miro (interactive whiteboard) send attendees the link to Miro's quick 10 minute </a:t>
                      </a:r>
                      <a:r>
                        <a:rPr lang="en-GB" sz="1100" b="1" kern="1200" baseline="0" dirty="0">
                          <a:solidFill>
                            <a:schemeClr val="dk1"/>
                          </a:solidFill>
                          <a:effectLst/>
                          <a:latin typeface="Arial" panose="020B0604020202020204" pitchFamily="34" charset="0"/>
                          <a:ea typeface="+mn-ea"/>
                          <a:cs typeface="Arial" panose="020B0604020202020204" pitchFamily="34" charset="0"/>
                          <a:hlinkClick r:id="rId2"/>
                        </a:rPr>
                        <a:t>'getting started' video</a:t>
                      </a:r>
                      <a:r>
                        <a:rPr lang="en-GB" sz="1100" b="1" kern="1200" baseline="0" dirty="0">
                          <a:solidFill>
                            <a:schemeClr val="dk1"/>
                          </a:solidFill>
                          <a:effectLst/>
                          <a:latin typeface="Arial" panose="020B0604020202020204" pitchFamily="34" charset="0"/>
                          <a:ea typeface="+mn-ea"/>
                          <a:cs typeface="Arial" panose="020B0604020202020204" pitchFamily="34" charset="0"/>
                        </a:rPr>
                        <a:t> ahead of the session!</a:t>
                      </a:r>
                      <a:endParaRPr lang="en-GB" sz="1100" b="1"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1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3597739771"/>
                  </a:ext>
                </a:extLst>
              </a:tr>
              <a:tr h="2520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Ensure someone is familiar with the meeting</a:t>
                      </a:r>
                      <a:r>
                        <a:rPr lang="en-GB" sz="1100" kern="1200" baseline="0" dirty="0">
                          <a:solidFill>
                            <a:schemeClr val="dk1"/>
                          </a:solidFill>
                          <a:effectLst/>
                          <a:latin typeface="Arial" panose="020B0604020202020204" pitchFamily="34" charset="0"/>
                          <a:ea typeface="+mn-ea"/>
                          <a:cs typeface="Arial" panose="020B0604020202020204" pitchFamily="34" charset="0"/>
                        </a:rPr>
                        <a:t> room and how to use the equipment so it does not create a delay at the start of the meeting.</a:t>
                      </a:r>
                      <a:endParaRPr lang="en-GB" sz="11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1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2397722892"/>
                  </a:ext>
                </a:extLst>
              </a:tr>
              <a:tr h="241663">
                <a:tc gridSpan="2">
                  <a:txBody>
                    <a:bodyPr/>
                    <a:lstStyle/>
                    <a:p>
                      <a:r>
                        <a:rPr lang="en-GB" sz="1200" b="1" dirty="0">
                          <a:solidFill>
                            <a:schemeClr val="bg1"/>
                          </a:solidFill>
                          <a:latin typeface="Arial" panose="020B0604020202020204" pitchFamily="34" charset="0"/>
                          <a:cs typeface="Arial" panose="020B0604020202020204" pitchFamily="34" charset="0"/>
                        </a:rPr>
                        <a:t>During the meeting</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rgbClr val="115E67"/>
                    </a:solidFill>
                  </a:tcPr>
                </a:tc>
                <a:tc hMerge="1">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23010871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At the start of the meeting clearly define meeting etiquette and rules e.g. how the meeting will run, turning off mics when not speaking, how to indicate when people would like to contribute. </a:t>
                      </a:r>
                      <a:r>
                        <a:rPr lang="en-GB" sz="1100" b="1" kern="1200" dirty="0">
                          <a:solidFill>
                            <a:schemeClr val="dk1"/>
                          </a:solidFill>
                          <a:effectLst/>
                          <a:latin typeface="Arial" panose="020B0604020202020204" pitchFamily="34" charset="0"/>
                          <a:ea typeface="+mn-ea"/>
                          <a:cs typeface="Arial" panose="020B0604020202020204" pitchFamily="34" charset="0"/>
                        </a:rPr>
                        <a:t>Top tip: keep the raising hand function, even if you are in person!</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1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321368137"/>
                  </a:ext>
                </a:extLst>
              </a:tr>
              <a:tr h="0">
                <a:tc>
                  <a:txBody>
                    <a:bodyPr/>
                    <a:lstStyle/>
                    <a:p>
                      <a:pPr marL="0" marR="0" lvl="0" indent="0" algn="l" rtl="0" eaLnBrk="1" fontAlgn="auto" latinLnBrk="0" hangingPunct="1">
                        <a:lnSpc>
                          <a:spcPct val="100000"/>
                        </a:lnSpc>
                        <a:spcBef>
                          <a:spcPts val="0"/>
                        </a:spcBef>
                        <a:spcAft>
                          <a:spcPts val="0"/>
                        </a:spcAft>
                        <a:buClrTx/>
                        <a:buSzTx/>
                        <a:buFontTx/>
                        <a:buNone/>
                      </a:pPr>
                      <a:r>
                        <a:rPr lang="en-GB" sz="1100" dirty="0">
                          <a:latin typeface="Arial"/>
                          <a:cs typeface="Arial"/>
                        </a:rPr>
                        <a:t>Define</a:t>
                      </a:r>
                      <a:r>
                        <a:rPr lang="en-GB" sz="1100" baseline="0" dirty="0">
                          <a:latin typeface="Arial"/>
                          <a:cs typeface="Arial"/>
                        </a:rPr>
                        <a:t> the use of </a:t>
                      </a:r>
                      <a:r>
                        <a:rPr lang="en-GB" sz="1100" kern="1200" baseline="0" dirty="0">
                          <a:solidFill>
                            <a:schemeClr val="dk1"/>
                          </a:solidFill>
                          <a:latin typeface="Arial"/>
                          <a:ea typeface="+mn-ea"/>
                          <a:cs typeface="Arial"/>
                        </a:rPr>
                        <a:t>cameras – there are differing views on whether to have cameras on or cameras off during meetings. Whatever you decide you need to let the participants know and make sure everyone is doing the same thing. Cameras should be turned on for team building meetings or when discussing sensitive subjects, or giving feedback (to pick up non-verbal reactions), but can be turned off when the meeting is to provide participants with information.</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1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424726942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baseline="0" dirty="0">
                          <a:solidFill>
                            <a:schemeClr val="dk1"/>
                          </a:solidFill>
                          <a:latin typeface="Arial" panose="020B0604020202020204" pitchFamily="34" charset="0"/>
                          <a:ea typeface="+mn-ea"/>
                          <a:cs typeface="Arial" panose="020B0604020202020204" pitchFamily="34" charset="0"/>
                        </a:rPr>
                        <a:t>Be mindful of virtual participants and ensure that they are treated fairly. </a:t>
                      </a:r>
                      <a:r>
                        <a:rPr lang="en-GB" sz="1100" b="1" kern="1200" baseline="0" dirty="0">
                          <a:solidFill>
                            <a:schemeClr val="dk1"/>
                          </a:solidFill>
                          <a:latin typeface="Arial" panose="020B0604020202020204" pitchFamily="34" charset="0"/>
                          <a:ea typeface="+mn-ea"/>
                          <a:cs typeface="Arial" panose="020B0604020202020204" pitchFamily="34" charset="0"/>
                        </a:rPr>
                        <a:t>Top tip: a good way to managed this is to make sure that you ask for their comments and feedback first. This counteracts distance bias by introducing a bias in their favour!</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1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1984027943"/>
                  </a:ext>
                </a:extLst>
              </a:tr>
              <a:tr h="182880">
                <a:tc gridSpan="2">
                  <a:txBody>
                    <a:bodyPr/>
                    <a:lstStyle/>
                    <a:p>
                      <a:r>
                        <a:rPr lang="en-GB" sz="1200" b="1" dirty="0">
                          <a:solidFill>
                            <a:schemeClr val="bg1"/>
                          </a:solidFill>
                          <a:latin typeface="Arial" panose="020B0604020202020204" pitchFamily="34" charset="0"/>
                          <a:cs typeface="Arial" panose="020B0604020202020204" pitchFamily="34" charset="0"/>
                        </a:rPr>
                        <a:t>After the meeting</a:t>
                      </a: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rgbClr val="115E67"/>
                    </a:solidFill>
                  </a:tcPr>
                </a:tc>
                <a:tc hMerge="1">
                  <a:txBody>
                    <a:bodyPr/>
                    <a:lstStyle/>
                    <a:p>
                      <a:endParaRPr lang="en-GB" sz="1200" dirty="0">
                        <a:solidFill>
                          <a:schemeClr val="bg1"/>
                        </a:solidFill>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962958604"/>
                  </a:ext>
                </a:extLst>
              </a:tr>
              <a:tr h="0">
                <a:tc>
                  <a:txBody>
                    <a:bodyPr/>
                    <a:lstStyle/>
                    <a:p>
                      <a:r>
                        <a:rPr lang="en-GB" sz="1100" dirty="0">
                          <a:latin typeface="Arial" panose="020B0604020202020204" pitchFamily="34" charset="0"/>
                          <a:cs typeface="Arial" panose="020B0604020202020204" pitchFamily="34" charset="0"/>
                        </a:rPr>
                        <a:t>Circulate</a:t>
                      </a:r>
                      <a:r>
                        <a:rPr lang="en-GB" sz="1100" baseline="0" dirty="0">
                          <a:latin typeface="Arial" panose="020B0604020202020204" pitchFamily="34" charset="0"/>
                          <a:cs typeface="Arial" panose="020B0604020202020204" pitchFamily="34" charset="0"/>
                        </a:rPr>
                        <a:t> a set of concise minutes/notes along with a clear action plan as quickly as possible after the meeting and ensure these are followed-up. </a:t>
                      </a:r>
                      <a:r>
                        <a:rPr lang="en-GB" sz="1100" b="1" baseline="0" dirty="0">
                          <a:latin typeface="Arial" panose="020B0604020202020204" pitchFamily="34" charset="0"/>
                          <a:cs typeface="Arial" panose="020B0604020202020204" pitchFamily="34" charset="0"/>
                        </a:rPr>
                        <a:t>Top tip: use the chat channel generated by the meeting – this is particularly </a:t>
                      </a:r>
                      <a:r>
                        <a:rPr lang="en-GB" sz="1100" b="1" kern="1200" dirty="0">
                          <a:solidFill>
                            <a:schemeClr val="dk1"/>
                          </a:solidFill>
                          <a:effectLst/>
                          <a:latin typeface="Arial" panose="020B0604020202020204" pitchFamily="34" charset="0"/>
                          <a:ea typeface="+mn-ea"/>
                          <a:cs typeface="Arial" panose="020B0604020202020204" pitchFamily="34" charset="0"/>
                        </a:rPr>
                        <a:t>good if it is a reoccurring </a:t>
                      </a:r>
                      <a:r>
                        <a:rPr lang="en-GB" sz="1100" b="1" baseline="0" dirty="0">
                          <a:latin typeface="Arial" panose="020B0604020202020204" pitchFamily="34" charset="0"/>
                          <a:cs typeface="Arial" panose="020B0604020202020204" pitchFamily="34" charset="0"/>
                        </a:rPr>
                        <a:t>meeting as it keeps all correspondence on that topic in one place!</a:t>
                      </a:r>
                      <a:endParaRPr lang="en-GB" sz="1100" b="1"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tc>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rgbClr val="003C71"/>
                      </a:solidFill>
                      <a:prstDash val="sysDot"/>
                      <a:round/>
                      <a:headEnd type="none" w="med" len="med"/>
                      <a:tailEnd type="none" w="med" len="med"/>
                    </a:lnL>
                    <a:lnR w="12700" cap="flat" cmpd="sng" algn="ctr">
                      <a:solidFill>
                        <a:srgbClr val="003C71"/>
                      </a:solidFill>
                      <a:prstDash val="sysDot"/>
                      <a:round/>
                      <a:headEnd type="none" w="med" len="med"/>
                      <a:tailEnd type="none" w="med" len="med"/>
                    </a:lnR>
                    <a:lnT w="12700" cap="flat" cmpd="sng" algn="ctr">
                      <a:solidFill>
                        <a:srgbClr val="003C71"/>
                      </a:solidFill>
                      <a:prstDash val="sysDot"/>
                      <a:round/>
                      <a:headEnd type="none" w="med" len="med"/>
                      <a:tailEnd type="none" w="med" len="med"/>
                    </a:lnT>
                    <a:lnB w="12700" cap="flat" cmpd="sng" algn="ctr">
                      <a:solidFill>
                        <a:srgbClr val="003C71"/>
                      </a:solidFill>
                      <a:prstDash val="sysDot"/>
                      <a:round/>
                      <a:headEnd type="none" w="med" len="med"/>
                      <a:tailEnd type="none" w="med" len="med"/>
                    </a:lnB>
                    <a:solidFill>
                      <a:schemeClr val="bg1"/>
                    </a:solidFill>
                  </a:tcPr>
                </a:tc>
                <a:extLst>
                  <a:ext uri="{0D108BD9-81ED-4DB2-BD59-A6C34878D82A}">
                    <a16:rowId xmlns:a16="http://schemas.microsoft.com/office/drawing/2014/main" val="3567981710"/>
                  </a:ext>
                </a:extLst>
              </a:tr>
            </a:tbl>
          </a:graphicData>
        </a:graphic>
      </p:graphicFrame>
    </p:spTree>
    <p:extLst>
      <p:ext uri="{BB962C8B-B14F-4D97-AF65-F5344CB8AC3E}">
        <p14:creationId xmlns:p14="http://schemas.microsoft.com/office/powerpoint/2010/main" val="1605795116"/>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115E67"/>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e841adc-156b-4805-b653-fa0e1f9e8135" xsi:nil="true"/>
    <lcf76f155ced4ddcb4097134ff3c332f xmlns="4bf800e4-0a18-4cbb-8e9b-297592a9918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A8048E33D1C684E9487DE562FDF7445" ma:contentTypeVersion="15" ma:contentTypeDescription="Create a new document." ma:contentTypeScope="" ma:versionID="b97edc529335b0feabf22a61a5031850">
  <xsd:schema xmlns:xsd="http://www.w3.org/2001/XMLSchema" xmlns:xs="http://www.w3.org/2001/XMLSchema" xmlns:p="http://schemas.microsoft.com/office/2006/metadata/properties" xmlns:ns2="4bf800e4-0a18-4cbb-8e9b-297592a99188" xmlns:ns3="8e841adc-156b-4805-b653-fa0e1f9e8135" targetNamespace="http://schemas.microsoft.com/office/2006/metadata/properties" ma:root="true" ma:fieldsID="b66e083ab5c9a144aaf0cae8e0a8cc3f" ns2:_="" ns3:_="">
    <xsd:import namespace="4bf800e4-0a18-4cbb-8e9b-297592a99188"/>
    <xsd:import namespace="8e841adc-156b-4805-b653-fa0e1f9e813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f800e4-0a18-4cbb-8e9b-297592a991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a27f011-1a9c-4bbb-bffd-f61e666ec8a0"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e841adc-156b-4805-b653-fa0e1f9e813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f747356-bb3c-443e-b3b8-0a8ceba28348}" ma:internalName="TaxCatchAll" ma:showField="CatchAllData" ma:web="8e841adc-156b-4805-b653-fa0e1f9e81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42AFE5-F285-4410-9443-D746F3B05C9B}">
  <ds:schemaRefs>
    <ds:schemaRef ds:uri="http://purl.org/dc/elements/1.1/"/>
    <ds:schemaRef ds:uri="http://purl.org/dc/dcmitype/"/>
    <ds:schemaRef ds:uri="http://schemas.microsoft.com/office/2006/documentManagement/types"/>
    <ds:schemaRef ds:uri="8e841adc-156b-4805-b653-fa0e1f9e8135"/>
    <ds:schemaRef ds:uri="http://www.w3.org/XML/1998/namespace"/>
    <ds:schemaRef ds:uri="http://purl.org/dc/terms/"/>
    <ds:schemaRef ds:uri="http://schemas.openxmlformats.org/package/2006/metadata/core-properties"/>
    <ds:schemaRef ds:uri="http://schemas.microsoft.com/office/2006/metadata/properties"/>
    <ds:schemaRef ds:uri="http://schemas.microsoft.com/office/infopath/2007/PartnerControls"/>
    <ds:schemaRef ds:uri="4bf800e4-0a18-4cbb-8e9b-297592a99188"/>
  </ds:schemaRefs>
</ds:datastoreItem>
</file>

<file path=customXml/itemProps2.xml><?xml version="1.0" encoding="utf-8"?>
<ds:datastoreItem xmlns:ds="http://schemas.openxmlformats.org/officeDocument/2006/customXml" ds:itemID="{6190185C-2538-4EE6-A03B-D7AB7C160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f800e4-0a18-4cbb-8e9b-297592a99188"/>
    <ds:schemaRef ds:uri="8e841adc-156b-4805-b653-fa0e1f9e81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E182C9-0069-4FE8-BB91-B9F1A7C5F9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1339</TotalTime>
  <Words>444</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University of Cambridge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Robson</dc:creator>
  <cp:lastModifiedBy>Nicola Mister</cp:lastModifiedBy>
  <cp:revision>206</cp:revision>
  <dcterms:created xsi:type="dcterms:W3CDTF">2020-11-01T17:56:44Z</dcterms:created>
  <dcterms:modified xsi:type="dcterms:W3CDTF">2023-04-20T09:07:48Z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0x0101004A8048E33D1C684E9487DE562FDF7445</vt:lpwstr>
  </property>
  <property fmtid="{D5CDD505-2E9C-101B-9397-08002B2CF9AE}" pid="3" name="MediaServiceImageTags">
    <vt:lpwstr/>
  </property>
</Properties>
</file>